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3" r:id="rId2"/>
    <p:sldId id="300" r:id="rId3"/>
    <p:sldId id="288" r:id="rId4"/>
    <p:sldId id="264" r:id="rId5"/>
    <p:sldId id="301" r:id="rId6"/>
    <p:sldId id="311" r:id="rId7"/>
    <p:sldId id="299" r:id="rId8"/>
    <p:sldId id="298" r:id="rId9"/>
    <p:sldId id="304" r:id="rId10"/>
    <p:sldId id="312" r:id="rId11"/>
    <p:sldId id="259" r:id="rId12"/>
    <p:sldId id="258" r:id="rId13"/>
    <p:sldId id="280" r:id="rId14"/>
  </p:sldIdLst>
  <p:sldSz cx="9144000" cy="6858000" type="screen4x3"/>
  <p:notesSz cx="67611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CCFF"/>
    <a:srgbClr val="CC3300"/>
    <a:srgbClr val="FFFF00"/>
    <a:srgbClr val="CC66FF"/>
    <a:srgbClr val="FFFFCC"/>
    <a:srgbClr val="FF0066"/>
    <a:srgbClr val="0000FF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47" autoAdjust="0"/>
    <p:restoredTop sz="94660" autoAdjust="0"/>
  </p:normalViewPr>
  <p:slideViewPr>
    <p:cSldViewPr>
      <p:cViewPr>
        <p:scale>
          <a:sx n="114" d="100"/>
          <a:sy n="114" d="100"/>
        </p:scale>
        <p:origin x="-3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ru-RU"/>
              <a:t>Евразийский экономический союз 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8206D6-B297-472B-8EE9-300ADEC02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Евразийский экономический союз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02EEE1-7F99-468E-83C0-CF548BF49D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EAF5-71C7-4387-B7E3-23F2C482EFF0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18D7-F87C-4EB0-B7F3-8A830D073D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C9DC1-F552-4702-92E0-D587AF1C0C03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658A-BA1F-47B4-B757-A90299909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57699-F6AB-41ED-8D33-4352463F19C4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595E8-7C30-4E37-BCB1-05F27DEBB1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39D9B-93C6-47EE-A77D-4CAC839876DC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72E1-67E8-47F5-85AF-1899A1093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89127-2ACD-4EA0-9401-40C6F3F840C4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B4B8B-9B2A-411E-949C-0F17ACDB6D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1AFE-19C3-434C-BA2C-1DC22E3BF145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1BAC8-9D53-4C26-83D5-52CC1146B2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CC167-4658-4C2B-A1FA-D16394A42708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A4CD5-E9E0-492F-B811-D71E819F6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9C09-59AF-45F4-8FBC-2D19C8751910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51629-6D82-456F-B91F-F8ABCF0E4F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8A4-E755-43D9-9BF5-EE4C17B48506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B1A0-59C7-494C-95F6-1063447030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FAFA5-42D8-4AFE-944D-92A6695E0472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420A7-50AB-4B92-BE3D-1DA0D3875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7D829-FF88-48F0-9650-C10A223EDC45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9A006-E0D8-4BAB-8F39-41E4F3ACC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D2D-24EA-4606-8287-74F65EDA4A93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1A9E0-DB3D-4070-87FB-091AD1A064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FDB4-2451-48C9-9722-D1067A9B3661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E1120-E428-4184-A74E-ADD8C83101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3C457BB-AD40-4C84-B4EC-A9C0DFBA9776}" type="datetime1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275F4A-E160-4BCB-86F1-04434C5D01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eurasiacen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1.jpeg"/><Relationship Id="rId7" Type="http://schemas.openxmlformats.org/officeDocument/2006/relationships/image" Target="../media/image1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505200" y="6534150"/>
            <a:ext cx="2133600" cy="476250"/>
          </a:xfrm>
          <a:noFill/>
        </p:spPr>
        <p:txBody>
          <a:bodyPr/>
          <a:lstStyle/>
          <a:p>
            <a:pPr algn="ctr"/>
            <a:r>
              <a:rPr lang="ru-RU" dirty="0" smtClean="0"/>
              <a:t>Май 2019</a:t>
            </a:r>
            <a:endParaRPr lang="en-GB" dirty="0" smtClean="0"/>
          </a:p>
        </p:txBody>
      </p:sp>
      <p:sp>
        <p:nvSpPr>
          <p:cNvPr id="5" name="Rectangle 37"/>
          <p:cNvSpPr txBox="1">
            <a:spLocks noChangeArrowheads="1"/>
          </p:cNvSpPr>
          <p:nvPr/>
        </p:nvSpPr>
        <p:spPr bwMode="auto">
          <a:xfrm>
            <a:off x="342900" y="1600200"/>
            <a:ext cx="891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sz="3000" kern="0" dirty="0" smtClean="0">
              <a:latin typeface="+mn-lt"/>
            </a:endParaRPr>
          </a:p>
          <a:p>
            <a:pPr eaLnBrk="1" hangingPunct="1">
              <a:defRPr/>
            </a:pPr>
            <a:r>
              <a:rPr lang="ru-RU" sz="3000" kern="0" dirty="0" smtClean="0">
                <a:latin typeface="+mn-lt"/>
              </a:rPr>
              <a:t>ЕВРАЗИЙСКИЙ ЭКОНОМИЧЕСКИЙ СОЮЗ </a:t>
            </a:r>
          </a:p>
          <a:p>
            <a:pPr eaLnBrk="1" hangingPunct="1">
              <a:defRPr/>
            </a:pPr>
            <a:r>
              <a:rPr lang="ru-RU" sz="3000" kern="0" dirty="0" smtClean="0">
                <a:latin typeface="+mn-lt"/>
              </a:rPr>
              <a:t>2019 год</a:t>
            </a:r>
          </a:p>
        </p:txBody>
      </p:sp>
      <p:pic>
        <p:nvPicPr>
          <p:cNvPr id="17411" name="Рисунок 13" descr="100359247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8000"/>
            <a:ext cx="52578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579329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2" name="Picture 2" descr="D:\Users\xbx\Desktop\kI5bssoiAH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76200"/>
            <a:ext cx="2329694" cy="17954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 txBox="1">
            <a:spLocks/>
          </p:cNvSpPr>
          <p:nvPr/>
        </p:nvSpPr>
        <p:spPr bwMode="auto">
          <a:xfrm>
            <a:off x="0" y="12954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defRPr/>
            </a:pPr>
            <a:r>
              <a:rPr lang="ru-RU" b="1" dirty="0">
                <a:solidFill>
                  <a:srgbClr val="0070C0"/>
                </a:solidFill>
                <a:latin typeface="+mj-lt"/>
              </a:rPr>
              <a:t>:</a:t>
            </a:r>
            <a:endParaRPr lang="ru-RU" sz="2800" dirty="0">
              <a:latin typeface="+mj-lt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04788" y="2235200"/>
          <a:ext cx="7770812" cy="4398963"/>
        </p:xfrm>
        <a:graphic>
          <a:graphicData uri="http://schemas.openxmlformats.org/presentationml/2006/ole">
            <p:oleObj spid="_x0000_s26626" r:id="rId3" imgW="7766977" imgH="4395597" progId="Excel.Sheet.8">
              <p:embed/>
            </p:oleObj>
          </a:graphicData>
        </a:graphic>
      </p:graphicFrame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855663" y="-76200"/>
            <a:ext cx="7162800" cy="1036638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28600" y="990600"/>
            <a:ext cx="71628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6630" name="Рисунок 58" descr="6d8f6ee2fe6c0b51baf4afc6bc35063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81000" y="1447800"/>
            <a:ext cx="83820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b="1" dirty="0"/>
              <a:t>Объемы прямых иностранных инвестиций в обрабатывающую промышленность Казахстана</a:t>
            </a:r>
            <a:endParaRPr lang="en-GB" sz="2000" b="1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 smtClean="0">
                <a:latin typeface="+mn-lt"/>
              </a:rPr>
              <a:t>9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8088" y="77788"/>
            <a:ext cx="1143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dirty="0" smtClean="0"/>
              <a:t>Евразийский экономический союз</a:t>
            </a:r>
            <a:endParaRPr lang="en-GB" sz="3000" dirty="0" smtClean="0"/>
          </a:p>
        </p:txBody>
      </p:sp>
      <p:pic>
        <p:nvPicPr>
          <p:cNvPr id="27651" name="Рисунок 58" descr="6d8f6ee2fe6c0b51baf4afc6bc35063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381000" y="1447800"/>
            <a:ext cx="7924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1600" b="1" dirty="0"/>
              <a:t>ТОВАРООБОРОТ МЕЖДУ СТРАНАМИ ТАМОЖЕННОГО СОЮЗА</a:t>
            </a:r>
            <a:endParaRPr lang="en-GB" sz="1600" b="1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28600" y="990600"/>
            <a:ext cx="71628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7654" name="Группа 13"/>
          <p:cNvGrpSpPr>
            <a:grpSpLocks/>
          </p:cNvGrpSpPr>
          <p:nvPr/>
        </p:nvGrpSpPr>
        <p:grpSpPr bwMode="auto">
          <a:xfrm>
            <a:off x="762000" y="2359025"/>
            <a:ext cx="3352800" cy="2746375"/>
            <a:chOff x="2362200" y="2819400"/>
            <a:chExt cx="3352800" cy="2746177"/>
          </a:xfrm>
        </p:grpSpPr>
        <p:cxnSp>
          <p:nvCxnSpPr>
            <p:cNvPr id="27659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2362200" y="5029200"/>
              <a:ext cx="3352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60" name="Прямоугольник 9"/>
            <p:cNvSpPr>
              <a:spLocks noChangeArrowheads="1"/>
            </p:cNvSpPr>
            <p:nvPr/>
          </p:nvSpPr>
          <p:spPr bwMode="auto">
            <a:xfrm>
              <a:off x="3124200" y="3962400"/>
              <a:ext cx="685800" cy="106680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27661" name="Прямоугольник 10"/>
            <p:cNvSpPr>
              <a:spLocks noChangeArrowheads="1"/>
            </p:cNvSpPr>
            <p:nvPr/>
          </p:nvSpPr>
          <p:spPr bwMode="auto">
            <a:xfrm>
              <a:off x="4191000" y="3200400"/>
              <a:ext cx="723900" cy="1828800"/>
            </a:xfrm>
            <a:prstGeom prst="rect">
              <a:avLst/>
            </a:prstGeom>
            <a:solidFill>
              <a:srgbClr val="C0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ru-RU">
                <a:solidFill>
                  <a:srgbClr val="CC3300"/>
                </a:solidFill>
              </a:endParaRPr>
            </a:p>
          </p:txBody>
        </p:sp>
        <p:sp>
          <p:nvSpPr>
            <p:cNvPr id="27662" name="TextBox 12"/>
            <p:cNvSpPr txBox="1">
              <a:spLocks noChangeArrowheads="1"/>
            </p:cNvSpPr>
            <p:nvPr/>
          </p:nvSpPr>
          <p:spPr bwMode="auto">
            <a:xfrm>
              <a:off x="3151589" y="5257800"/>
              <a:ext cx="5822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/>
                <a:t>2009</a:t>
              </a:r>
            </a:p>
          </p:txBody>
        </p:sp>
        <p:sp>
          <p:nvSpPr>
            <p:cNvPr id="27663" name="TextBox 25"/>
            <p:cNvSpPr txBox="1">
              <a:spLocks noChangeArrowheads="1"/>
            </p:cNvSpPr>
            <p:nvPr/>
          </p:nvSpPr>
          <p:spPr bwMode="auto">
            <a:xfrm>
              <a:off x="4267200" y="5254823"/>
              <a:ext cx="58221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/>
                <a:t>2013</a:t>
              </a:r>
            </a:p>
          </p:txBody>
        </p:sp>
        <p:sp>
          <p:nvSpPr>
            <p:cNvPr id="27664" name="TextBox 26"/>
            <p:cNvSpPr txBox="1">
              <a:spLocks noChangeArrowheads="1"/>
            </p:cNvSpPr>
            <p:nvPr/>
          </p:nvSpPr>
          <p:spPr bwMode="auto">
            <a:xfrm>
              <a:off x="3124200" y="3581400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12,9</a:t>
              </a:r>
            </a:p>
          </p:txBody>
        </p:sp>
        <p:sp>
          <p:nvSpPr>
            <p:cNvPr id="27665" name="TextBox 27"/>
            <p:cNvSpPr txBox="1">
              <a:spLocks noChangeArrowheads="1"/>
            </p:cNvSpPr>
            <p:nvPr/>
          </p:nvSpPr>
          <p:spPr bwMode="auto">
            <a:xfrm>
              <a:off x="4243293" y="2819400"/>
              <a:ext cx="633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24,6</a:t>
              </a:r>
            </a:p>
          </p:txBody>
        </p:sp>
      </p:grpSp>
      <p:sp>
        <p:nvSpPr>
          <p:cNvPr id="27655" name="TextBox 14"/>
          <p:cNvSpPr txBox="1">
            <a:spLocks noChangeArrowheads="1"/>
          </p:cNvSpPr>
          <p:nvPr/>
        </p:nvSpPr>
        <p:spPr bwMode="auto">
          <a:xfrm>
            <a:off x="3276600" y="1905000"/>
            <a:ext cx="1327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i="1"/>
              <a:t>млрд.долл.США</a:t>
            </a:r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4576763" y="3163888"/>
            <a:ext cx="3881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n-lt"/>
              </a:rPr>
              <a:t>Экспорт в страны-партнеры увеличился на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62,7%</a:t>
            </a:r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auto">
          <a:xfrm>
            <a:off x="381000" y="53340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ru-RU" b="1" dirty="0">
                <a:latin typeface="+mn-lt"/>
              </a:rPr>
              <a:t>Доля обработанных товаров в общем объеме экспорта в страны ТС выросла с 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>44,9% до 54,6% </a:t>
            </a:r>
            <a:r>
              <a:rPr lang="ru-RU" sz="1600" i="1" dirty="0">
                <a:latin typeface="+mn-lt"/>
              </a:rPr>
              <a:t>(3,2 млрд. </a:t>
            </a:r>
            <a:r>
              <a:rPr lang="ru-RU" sz="1600" i="1" dirty="0" err="1">
                <a:latin typeface="+mn-lt"/>
              </a:rPr>
              <a:t>долл.США</a:t>
            </a:r>
            <a:r>
              <a:rPr lang="ru-RU" sz="1600" i="1" dirty="0">
                <a:latin typeface="+mn-lt"/>
              </a:rPr>
              <a:t> в 2013 году) </a:t>
            </a:r>
            <a:endParaRPr lang="en-GB" sz="1600" i="1" dirty="0">
              <a:latin typeface="+mn-lt"/>
            </a:endParaRPr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 smtClean="0">
                <a:latin typeface="+mn-lt"/>
              </a:rPr>
              <a:t>10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162800" cy="1036638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dirty="0" smtClean="0"/>
              <a:t>Евразийский экономический союз</a:t>
            </a:r>
            <a:endParaRPr lang="en-GB" sz="3000" dirty="0" smtClean="0"/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228600" y="990600"/>
            <a:ext cx="71628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-228600" y="1360488"/>
            <a:ext cx="8610600" cy="1535112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1800" b="1" dirty="0" smtClean="0"/>
              <a:t>2,2</a:t>
            </a:r>
            <a:r>
              <a:rPr lang="ru-RU" sz="1800" dirty="0" smtClean="0"/>
              <a:t> </a:t>
            </a:r>
            <a:r>
              <a:rPr lang="ru-RU" sz="1800" b="1" dirty="0" smtClean="0"/>
              <a:t>трлн. </a:t>
            </a:r>
            <a:r>
              <a:rPr lang="ru-RU" sz="1800" dirty="0" smtClean="0"/>
              <a:t>долларов США - объем экономик 3-х стран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1800" b="1" dirty="0"/>
              <a:t> 1,5</a:t>
            </a:r>
            <a:r>
              <a:rPr lang="ru-RU" sz="1800" dirty="0"/>
              <a:t> </a:t>
            </a:r>
            <a:r>
              <a:rPr lang="ru-RU" sz="1800" b="1" dirty="0"/>
              <a:t>трлн. </a:t>
            </a:r>
            <a:r>
              <a:rPr lang="ru-RU" sz="1800" dirty="0"/>
              <a:t>долларов США </a:t>
            </a:r>
            <a:r>
              <a:rPr lang="ru-RU" sz="1800" dirty="0" smtClean="0"/>
              <a:t>- выпуск </a:t>
            </a:r>
            <a:r>
              <a:rPr lang="ru-RU" sz="1800" dirty="0"/>
              <a:t>промышленной продукции 3-х </a:t>
            </a:r>
            <a:r>
              <a:rPr lang="ru-RU" sz="1800" dirty="0" smtClean="0"/>
              <a:t>стран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sz="1800" b="1" dirty="0"/>
              <a:t>900</a:t>
            </a:r>
            <a:r>
              <a:rPr lang="ru-RU" sz="1800" dirty="0"/>
              <a:t> </a:t>
            </a:r>
            <a:r>
              <a:rPr lang="ru-RU" sz="1800" b="1" dirty="0" err="1"/>
              <a:t>мрлд</a:t>
            </a:r>
            <a:r>
              <a:rPr lang="ru-RU" sz="1800" b="1" dirty="0"/>
              <a:t>. </a:t>
            </a:r>
            <a:r>
              <a:rPr lang="ru-RU" sz="1800" dirty="0"/>
              <a:t>долларов </a:t>
            </a:r>
            <a:r>
              <a:rPr lang="ru-RU" sz="1800" dirty="0" smtClean="0"/>
              <a:t>США - </a:t>
            </a:r>
            <a:r>
              <a:rPr lang="ru-RU" sz="1800" dirty="0"/>
              <a:t>прирост совокупного </a:t>
            </a:r>
            <a:r>
              <a:rPr lang="ru-RU" sz="1800" dirty="0" smtClean="0"/>
              <a:t>ВВП </a:t>
            </a:r>
            <a:r>
              <a:rPr lang="ru-RU" sz="1800" dirty="0"/>
              <a:t>к 2030 </a:t>
            </a:r>
            <a:r>
              <a:rPr lang="ru-RU" sz="1800" dirty="0" smtClean="0"/>
              <a:t>году</a:t>
            </a:r>
            <a:endParaRPr lang="en-GB" sz="1800" dirty="0" smtClean="0"/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609600" y="1914525"/>
            <a:ext cx="822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endParaRPr lang="ru-RU"/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228600" y="25146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ru-RU"/>
          </a:p>
        </p:txBody>
      </p:sp>
      <p:pic>
        <p:nvPicPr>
          <p:cNvPr id="28679" name="Рисунок 58" descr="6d8f6ee2fe6c0b51baf4afc6bc35063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060700"/>
            <a:ext cx="83058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Номер слайда 5"/>
          <p:cNvSpPr txBox="1">
            <a:spLocks noGrp="1"/>
          </p:cNvSpPr>
          <p:nvPr/>
        </p:nvSpPr>
        <p:spPr bwMode="auto">
          <a:xfrm>
            <a:off x="70104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400"/>
              <a:t>11</a:t>
            </a:r>
            <a:endParaRPr lang="en-GB" sz="140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8229600" cy="83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Спасибо за внимание!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Подписывайтесь на нас в социальных сетях и интернете</a:t>
            </a:r>
          </a:p>
          <a:p>
            <a:pPr algn="ctr"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Worldrussia.com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ЕИМИ</a:t>
            </a:r>
            <a:r>
              <a:rPr lang="en-US" b="1" dirty="0" smtClean="0">
                <a:solidFill>
                  <a:schemeClr val="accent2"/>
                </a:solidFill>
              </a:rPr>
              <a:t>.</a:t>
            </a:r>
            <a:r>
              <a:rPr lang="ru-RU" b="1" dirty="0" smtClean="0">
                <a:solidFill>
                  <a:schemeClr val="accent2"/>
                </a:solidFill>
              </a:rPr>
              <a:t>РФ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hlinkClick r:id="rId2"/>
              </a:rPr>
              <a:t>https://vk.com/eurasiacenter</a:t>
            </a:r>
            <a:endParaRPr lang="en-GB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 smtClean="0">
                <a:latin typeface="+mn-lt"/>
              </a:rPr>
              <a:t>1</a:t>
            </a:r>
            <a:endParaRPr lang="en-GB" sz="1300" dirty="0">
              <a:latin typeface="+mn-l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381000" y="990600"/>
            <a:ext cx="69342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300">
              <a:latin typeface="+mn-lt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81000" y="1346200"/>
            <a:ext cx="803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ru-RU" sz="1300" b="1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7413" name="Rectangle 37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391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dirty="0" smtClean="0">
                <a:latin typeface="+mn-lt"/>
              </a:rPr>
              <a:t>Евразийский экономический союз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69850" y="2514600"/>
            <a:ext cx="1835150" cy="2774950"/>
          </a:xfrm>
          <a:prstGeom prst="flowChartDelay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bIns="0" anchor="ctr"/>
          <a:lstStyle/>
          <a:p>
            <a:pPr>
              <a:buClr>
                <a:srgbClr val="000000"/>
              </a:buClr>
              <a:buSzPct val="107000"/>
              <a:buFont typeface="Didot"/>
              <a:buBlip>
                <a:blip r:embed="rId3"/>
              </a:buBlip>
              <a:defRPr/>
            </a:pPr>
            <a:r>
              <a:rPr lang="ru-RU" sz="1300" b="1" dirty="0">
                <a:solidFill>
                  <a:schemeClr val="tx1"/>
                </a:solidFill>
              </a:rPr>
              <a:t>отмена таможенных пошлин и других ограничительных мер в торговле</a:t>
            </a: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4876800" y="2514600"/>
            <a:ext cx="1762125" cy="2774950"/>
          </a:xfrm>
          <a:prstGeom prst="flowChartDelay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rgbClr val="000000"/>
              </a:buClr>
              <a:buSzPct val="107000"/>
              <a:buFont typeface="Didot"/>
              <a:buNone/>
              <a:defRPr/>
            </a:pPr>
            <a:r>
              <a:rPr lang="ru-RU" sz="1300" b="1" dirty="0">
                <a:solidFill>
                  <a:schemeClr val="tx1"/>
                </a:solidFill>
              </a:rPr>
              <a:t>свободное передвижение: </a:t>
            </a:r>
          </a:p>
          <a:p>
            <a:pPr>
              <a:buClr>
                <a:srgbClr val="000000"/>
              </a:buClr>
              <a:buSzPct val="107000"/>
              <a:buFont typeface="Didot"/>
              <a:buChar char="•"/>
              <a:defRPr/>
            </a:pPr>
            <a:r>
              <a:rPr lang="ru-RU" sz="1300" b="1" dirty="0">
                <a:solidFill>
                  <a:schemeClr val="tx1"/>
                </a:solidFill>
              </a:rPr>
              <a:t>товаров</a:t>
            </a:r>
          </a:p>
          <a:p>
            <a:pPr>
              <a:buClr>
                <a:srgbClr val="000000"/>
              </a:buClr>
              <a:buSzPct val="107000"/>
              <a:buFont typeface="Didot"/>
              <a:buChar char="•"/>
              <a:defRPr/>
            </a:pPr>
            <a:r>
              <a:rPr lang="ru-RU" sz="1300" b="1" dirty="0">
                <a:solidFill>
                  <a:schemeClr val="tx1"/>
                </a:solidFill>
              </a:rPr>
              <a:t>услуг</a:t>
            </a:r>
          </a:p>
          <a:p>
            <a:pPr>
              <a:buClr>
                <a:srgbClr val="000000"/>
              </a:buClr>
              <a:buSzPct val="107000"/>
              <a:buFont typeface="Didot"/>
              <a:buChar char="•"/>
              <a:defRPr/>
            </a:pPr>
            <a:r>
              <a:rPr lang="ru-RU" sz="1300" b="1" dirty="0">
                <a:solidFill>
                  <a:schemeClr val="tx1"/>
                </a:solidFill>
              </a:rPr>
              <a:t>капитала</a:t>
            </a:r>
          </a:p>
          <a:p>
            <a:pPr>
              <a:buClr>
                <a:srgbClr val="000000"/>
              </a:buClr>
              <a:buSzPct val="107000"/>
              <a:buFont typeface="Didot"/>
              <a:buChar char="•"/>
              <a:defRPr/>
            </a:pPr>
            <a:r>
              <a:rPr lang="ru-RU" sz="1300" b="1" dirty="0">
                <a:solidFill>
                  <a:schemeClr val="tx1"/>
                </a:solidFill>
              </a:rPr>
              <a:t>рабочей силы</a:t>
            </a:r>
          </a:p>
          <a:p>
            <a:pPr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  <p:pic>
        <p:nvPicPr>
          <p:cNvPr id="30" name="Picture 7" descr="flagbelar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7325" y="2667000"/>
            <a:ext cx="523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31" name="Picture 8" descr="flagkazakhst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57325" y="3124200"/>
            <a:ext cx="523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32" name="Picture 9" descr="flagkirghizi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57325" y="3581400"/>
            <a:ext cx="523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33" name="Picture 10" descr="flagrussi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57325" y="4162425"/>
            <a:ext cx="523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34" name="Picture 11" descr="киргизия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57325" y="4684713"/>
            <a:ext cx="5143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60325" y="1468438"/>
            <a:ext cx="1844675" cy="741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РЕЖИМ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СВОБОДНОЙ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ТОРГОВЛИ</a:t>
            </a: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2590800" y="1468438"/>
            <a:ext cx="1743075" cy="741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ТАМОЖЕННЫЙ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СОЮЗ</a:t>
            </a: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4876800" y="1468438"/>
            <a:ext cx="1762125" cy="741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ЕДИНОЕ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ЭКОНОМИЧЕСКОЕ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ПРОСТРАНСТВО</a:t>
            </a: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2590800" y="2514600"/>
            <a:ext cx="1733550" cy="2774950"/>
          </a:xfrm>
          <a:prstGeom prst="flowChartDelay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0000"/>
              </a:buClr>
              <a:buSzPct val="107000"/>
              <a:buFont typeface="Didot"/>
              <a:buBlip>
                <a:blip r:embed="rId3"/>
              </a:buBlip>
              <a:defRPr/>
            </a:pPr>
            <a:r>
              <a:rPr lang="ru-RU" sz="1300" b="1" dirty="0">
                <a:solidFill>
                  <a:schemeClr val="tx1"/>
                </a:solidFill>
              </a:rPr>
              <a:t>создание единой таможенной территории,</a:t>
            </a:r>
          </a:p>
          <a:p>
            <a:pPr>
              <a:spcBef>
                <a:spcPct val="50000"/>
              </a:spcBef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39" name="AutoShape 16"/>
          <p:cNvSpPr>
            <a:spLocks noChangeArrowheads="1"/>
          </p:cNvSpPr>
          <p:nvPr/>
        </p:nvSpPr>
        <p:spPr bwMode="auto">
          <a:xfrm>
            <a:off x="4376738" y="3452277"/>
            <a:ext cx="500062" cy="511711"/>
          </a:xfrm>
          <a:prstGeom prst="notchedRightArrow">
            <a:avLst>
              <a:gd name="adj1" fmla="val 57019"/>
              <a:gd name="adj2" fmla="val 3939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 sz="1300"/>
          </a:p>
        </p:txBody>
      </p:sp>
      <p:sp>
        <p:nvSpPr>
          <p:cNvPr id="40" name="AutoShape 17"/>
          <p:cNvSpPr>
            <a:spLocks noChangeArrowheads="1"/>
          </p:cNvSpPr>
          <p:nvPr/>
        </p:nvSpPr>
        <p:spPr bwMode="auto">
          <a:xfrm>
            <a:off x="2057400" y="3391426"/>
            <a:ext cx="500063" cy="510123"/>
          </a:xfrm>
          <a:prstGeom prst="notchedRightArrow">
            <a:avLst>
              <a:gd name="adj1" fmla="val 57019"/>
              <a:gd name="adj2" fmla="val 3939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 sz="1300"/>
          </a:p>
        </p:txBody>
      </p:sp>
      <p:pic>
        <p:nvPicPr>
          <p:cNvPr id="41" name="Picture 18" descr="flagkazakhst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3676650"/>
            <a:ext cx="5238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42" name="Picture 19" descr="flagrussi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4684713"/>
            <a:ext cx="5238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43" name="Picture 20" descr="flagbelar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667000"/>
            <a:ext cx="523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sp>
        <p:nvSpPr>
          <p:cNvPr id="49" name="AutoShape 14"/>
          <p:cNvSpPr>
            <a:spLocks noChangeArrowheads="1"/>
          </p:cNvSpPr>
          <p:nvPr/>
        </p:nvSpPr>
        <p:spPr bwMode="auto">
          <a:xfrm>
            <a:off x="7086600" y="1468438"/>
            <a:ext cx="1838325" cy="741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ЕВРАЗИЙСКИЙ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ЭКОНОМИЧЕСКИЙ </a:t>
            </a:r>
          </a:p>
          <a:p>
            <a:pPr algn="ctr">
              <a:defRPr/>
            </a:pPr>
            <a:r>
              <a:rPr lang="ru-RU" sz="1300" b="1" dirty="0">
                <a:solidFill>
                  <a:schemeClr val="tx1"/>
                </a:solidFill>
              </a:rPr>
              <a:t>СОЮЗ</a:t>
            </a:r>
          </a:p>
        </p:txBody>
      </p:sp>
      <p:sp>
        <p:nvSpPr>
          <p:cNvPr id="50" name="AutoShape 6"/>
          <p:cNvSpPr>
            <a:spLocks noChangeArrowheads="1"/>
          </p:cNvSpPr>
          <p:nvPr/>
        </p:nvSpPr>
        <p:spPr bwMode="auto">
          <a:xfrm>
            <a:off x="7239000" y="2514600"/>
            <a:ext cx="1685925" cy="2774950"/>
          </a:xfrm>
          <a:prstGeom prst="flowChartDelay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300" b="1">
                <a:solidFill>
                  <a:schemeClr val="tx1"/>
                </a:solidFill>
              </a:rPr>
              <a:t>Международная организация экономической интеграции</a:t>
            </a:r>
          </a:p>
        </p:txBody>
      </p:sp>
      <p:pic>
        <p:nvPicPr>
          <p:cNvPr id="44" name="Picture 30" descr="flagbelar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2590800"/>
            <a:ext cx="523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45" name="Picture 31" descr="flagkazakhst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20125" y="3676650"/>
            <a:ext cx="5238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46" name="Picture 33" descr="flagrussi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20125" y="4684713"/>
            <a:ext cx="5238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sp>
        <p:nvSpPr>
          <p:cNvPr id="51" name="AutoShape 16"/>
          <p:cNvSpPr>
            <a:spLocks noChangeArrowheads="1"/>
          </p:cNvSpPr>
          <p:nvPr/>
        </p:nvSpPr>
        <p:spPr bwMode="auto">
          <a:xfrm>
            <a:off x="6748463" y="3505200"/>
            <a:ext cx="490537" cy="481628"/>
          </a:xfrm>
          <a:prstGeom prst="notchedRightArrow">
            <a:avLst>
              <a:gd name="adj1" fmla="val 57019"/>
              <a:gd name="adj2" fmla="val 39398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 sz="1300"/>
          </a:p>
        </p:txBody>
      </p:sp>
      <p:sp>
        <p:nvSpPr>
          <p:cNvPr id="17459" name="Скругленный прямоугольник 51"/>
          <p:cNvSpPr>
            <a:spLocks noChangeArrowheads="1"/>
          </p:cNvSpPr>
          <p:nvPr/>
        </p:nvSpPr>
        <p:spPr bwMode="auto">
          <a:xfrm>
            <a:off x="69850" y="5638800"/>
            <a:ext cx="1682750" cy="381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>
                <a:latin typeface="+mn-lt"/>
              </a:rPr>
              <a:t>1999</a:t>
            </a:r>
          </a:p>
        </p:txBody>
      </p:sp>
      <p:sp>
        <p:nvSpPr>
          <p:cNvPr id="17460" name="Скругленный прямоугольник 52"/>
          <p:cNvSpPr>
            <a:spLocks noChangeArrowheads="1"/>
          </p:cNvSpPr>
          <p:nvPr/>
        </p:nvSpPr>
        <p:spPr bwMode="auto">
          <a:xfrm>
            <a:off x="2590800" y="5638800"/>
            <a:ext cx="1733550" cy="381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 dirty="0">
                <a:latin typeface="+mn-lt"/>
              </a:rPr>
              <a:t>2010</a:t>
            </a:r>
          </a:p>
        </p:txBody>
      </p:sp>
      <p:sp>
        <p:nvSpPr>
          <p:cNvPr id="17461" name="Скругленный прямоугольник 53"/>
          <p:cNvSpPr>
            <a:spLocks noChangeArrowheads="1"/>
          </p:cNvSpPr>
          <p:nvPr/>
        </p:nvSpPr>
        <p:spPr bwMode="auto">
          <a:xfrm>
            <a:off x="4876800" y="5638800"/>
            <a:ext cx="1743075" cy="381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>
                <a:latin typeface="+mn-lt"/>
              </a:rPr>
              <a:t>2012</a:t>
            </a:r>
          </a:p>
        </p:txBody>
      </p:sp>
      <p:sp>
        <p:nvSpPr>
          <p:cNvPr id="17462" name="Скругленный прямоугольник 54"/>
          <p:cNvSpPr>
            <a:spLocks noChangeArrowheads="1"/>
          </p:cNvSpPr>
          <p:nvPr/>
        </p:nvSpPr>
        <p:spPr bwMode="auto">
          <a:xfrm>
            <a:off x="7239000" y="5638800"/>
            <a:ext cx="1685925" cy="3810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300">
                <a:latin typeface="+mn-lt"/>
              </a:rPr>
              <a:t>2015</a:t>
            </a:r>
          </a:p>
        </p:txBody>
      </p:sp>
      <p:pic>
        <p:nvPicPr>
          <p:cNvPr id="56" name="Picture 30" descr="flagbelaru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2667000"/>
            <a:ext cx="523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57" name="Picture 31" descr="flagkazakhst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676650"/>
            <a:ext cx="5238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58" name="Picture 33" descr="flagrussi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4684713"/>
            <a:ext cx="5238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>
                <a:alpha val="50000"/>
              </a:schemeClr>
            </a:outerShdw>
          </a:effectLst>
        </p:spPr>
      </p:pic>
      <p:pic>
        <p:nvPicPr>
          <p:cNvPr id="18473" name="Рисунок 58" descr="6d8f6ee2fe6c0b51baf4afc6bc35063a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778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162800" cy="838200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81000" y="1295400"/>
            <a:ext cx="803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71800" y="3302000"/>
            <a:ext cx="3276600" cy="1041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cs typeface="Times New Roman" pitchFamily="18" charset="0"/>
              </a:rPr>
              <a:t>Сферы Евразийского экономического союза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0" y="2255838"/>
            <a:ext cx="2133600" cy="7810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внешнеторговая политика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47800" y="5511800"/>
            <a:ext cx="2062163" cy="6429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налоги и налогообложение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33800" y="5511800"/>
            <a:ext cx="1752600" cy="6429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торговля услугами и инвестиции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62800" y="2255838"/>
            <a:ext cx="1828800" cy="7810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естественные монополии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62800" y="4419600"/>
            <a:ext cx="1828800" cy="6985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конкурентная политика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62800" y="3352800"/>
            <a:ext cx="1828800" cy="6937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регулирование финансовых рынков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28800" y="1444625"/>
            <a:ext cx="1681163" cy="6683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валютная политика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33800" y="1436688"/>
            <a:ext cx="1676400" cy="6969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трудовая миграция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0" y="4419600"/>
            <a:ext cx="2133600" cy="6985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промышленность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38800" y="5511800"/>
            <a:ext cx="2133600" cy="6429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агропромышленный комплекс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3352800"/>
            <a:ext cx="2133600" cy="69373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макроэкономическая политика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38800" y="1436688"/>
            <a:ext cx="1676400" cy="6969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cs typeface="Times New Roman" pitchFamily="18" charset="0"/>
              </a:rPr>
              <a:t>энергетика</a:t>
            </a:r>
          </a:p>
        </p:txBody>
      </p:sp>
      <p:pic>
        <p:nvPicPr>
          <p:cNvPr id="19473" name="Рисунок 58" descr="6d8f6ee2fe6c0b51baf4afc6bc35063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Стрелка вверх 50"/>
          <p:cNvSpPr/>
          <p:nvPr/>
        </p:nvSpPr>
        <p:spPr bwMode="auto">
          <a:xfrm>
            <a:off x="3467100" y="2640013"/>
            <a:ext cx="2286000" cy="484187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52" name="Стрелка влево 51"/>
          <p:cNvSpPr/>
          <p:nvPr/>
        </p:nvSpPr>
        <p:spPr bwMode="auto">
          <a:xfrm>
            <a:off x="2405063" y="3429000"/>
            <a:ext cx="457200" cy="795338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pic>
        <p:nvPicPr>
          <p:cNvPr id="1947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98838" y="4419600"/>
            <a:ext cx="24685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3963" y="3362325"/>
            <a:ext cx="554037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381000" y="990600"/>
            <a:ext cx="69342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300">
              <a:latin typeface="+mn-lt"/>
            </a:endParaRPr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>
                <a:latin typeface="+mn-lt"/>
              </a:rPr>
              <a:t>2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162800" cy="1036638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sp>
        <p:nvSpPr>
          <p:cNvPr id="20493" name="Rectangle 23"/>
          <p:cNvSpPr>
            <a:spLocks noChangeArrowheads="1"/>
          </p:cNvSpPr>
          <p:nvPr/>
        </p:nvSpPr>
        <p:spPr bwMode="auto">
          <a:xfrm>
            <a:off x="76200" y="24384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Сбалансированная представленность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сотрудников от Сторон в органах Союза – равная представленность на уровне должностных лиц в Комиссии  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8" name="Rectangle 26"/>
          <p:cNvSpPr>
            <a:spLocks noChangeArrowheads="1"/>
          </p:cNvSpPr>
          <p:nvPr/>
        </p:nvSpPr>
        <p:spPr bwMode="auto">
          <a:xfrm>
            <a:off x="76200" y="3352800"/>
            <a:ext cx="8724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	Отсутствуют нормы о сотрудничестве Сторон в неэкономических сферах: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5" name="Rectangle 47"/>
          <p:cNvSpPr>
            <a:spLocks noChangeArrowheads="1"/>
          </p:cNvSpPr>
          <p:nvPr/>
        </p:nvSpPr>
        <p:spPr bwMode="auto">
          <a:xfrm>
            <a:off x="1143000" y="4233863"/>
            <a:ext cx="67278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1">
                <a:solidFill>
                  <a:srgbClr val="C00000"/>
                </a:solidFill>
              </a:rPr>
              <a:t> </a:t>
            </a:r>
            <a:r>
              <a:rPr lang="ru-RU" sz="2000">
                <a:solidFill>
                  <a:srgbClr val="C00000"/>
                </a:solidFill>
              </a:rPr>
              <a:t>Здравоохранение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>
                <a:solidFill>
                  <a:srgbClr val="C00000"/>
                </a:solidFill>
              </a:rPr>
              <a:t> Образование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>
                <a:solidFill>
                  <a:srgbClr val="C00000"/>
                </a:solidFill>
              </a:rPr>
              <a:t> Наука 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>
                <a:solidFill>
                  <a:srgbClr val="C00000"/>
                </a:solidFill>
              </a:rPr>
              <a:t> Культура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>
                <a:solidFill>
                  <a:srgbClr val="C00000"/>
                </a:solidFill>
              </a:rPr>
              <a:t> Нелегальная миграция</a:t>
            </a:r>
            <a:r>
              <a:rPr lang="ru-RU" sz="2000" b="1">
                <a:solidFill>
                  <a:srgbClr val="C00000"/>
                </a:solidFill>
              </a:rPr>
              <a:t> </a:t>
            </a:r>
            <a:endParaRPr lang="en-GB" sz="2000" b="1">
              <a:solidFill>
                <a:srgbClr val="C00000"/>
              </a:solidFill>
            </a:endParaRPr>
          </a:p>
        </p:txBody>
      </p:sp>
      <p:pic>
        <p:nvPicPr>
          <p:cNvPr id="20486" name="Рисунок 58" descr="6d8f6ee2fe6c0b51baf4afc6bc35063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52400" y="1600200"/>
            <a:ext cx="8991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Евразийский экономический союз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000" b="1" dirty="0">
                <a:solidFill>
                  <a:srgbClr val="C00000"/>
                </a:solidFill>
              </a:rPr>
              <a:t>не является политическим объединением </a:t>
            </a: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81000" y="990600"/>
            <a:ext cx="69342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300">
              <a:latin typeface="+mn-lt"/>
            </a:endParaRP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>
                <a:latin typeface="+mn-lt"/>
              </a:rPr>
              <a:t>3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1036638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pic>
        <p:nvPicPr>
          <p:cNvPr id="21507" name="Picture 30" descr="яв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4813"/>
            <a:ext cx="3614738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низ 9"/>
          <p:cNvSpPr/>
          <p:nvPr/>
        </p:nvSpPr>
        <p:spPr>
          <a:xfrm rot="3179426">
            <a:off x="2307432" y="3204369"/>
            <a:ext cx="884237" cy="18446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450463">
            <a:off x="6230938" y="3195638"/>
            <a:ext cx="884237" cy="19002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10" name="Прямоугольник 3"/>
          <p:cNvSpPr>
            <a:spLocks noChangeArrowheads="1"/>
          </p:cNvSpPr>
          <p:nvPr/>
        </p:nvSpPr>
        <p:spPr bwMode="auto">
          <a:xfrm rot="-2274462">
            <a:off x="92075" y="3371850"/>
            <a:ext cx="426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принцип</a:t>
            </a:r>
            <a:r>
              <a:rPr lang="ru-RU" sz="1600"/>
              <a:t> </a:t>
            </a:r>
            <a:r>
              <a:rPr lang="ru-RU" sz="1600" b="1"/>
              <a:t>суверенного </a:t>
            </a:r>
          </a:p>
          <a:p>
            <a:pPr algn="ctr"/>
            <a:r>
              <a:rPr lang="ru-RU" sz="1600" b="1"/>
              <a:t>равенства</a:t>
            </a:r>
            <a:endParaRPr lang="ru-RU" sz="1600"/>
          </a:p>
        </p:txBody>
      </p:sp>
      <p:sp>
        <p:nvSpPr>
          <p:cNvPr id="21511" name="Прямоугольник 12"/>
          <p:cNvSpPr>
            <a:spLocks noChangeArrowheads="1"/>
          </p:cNvSpPr>
          <p:nvPr/>
        </p:nvSpPr>
        <p:spPr bwMode="auto">
          <a:xfrm rot="2176679">
            <a:off x="5310188" y="3395663"/>
            <a:ext cx="38211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принцип сбалансированной представленности</a:t>
            </a:r>
            <a:endParaRPr lang="ru-RU" sz="1600"/>
          </a:p>
        </p:txBody>
      </p:sp>
      <p:sp>
        <p:nvSpPr>
          <p:cNvPr id="14" name="Прямоугольник 11"/>
          <p:cNvSpPr>
            <a:spLocks noChangeArrowheads="1"/>
          </p:cNvSpPr>
          <p:nvPr/>
        </p:nvSpPr>
        <p:spPr bwMode="auto">
          <a:xfrm>
            <a:off x="152400" y="4951413"/>
            <a:ext cx="5105400" cy="13541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равенство, равноправие и учет национальных интересов Сторон</a:t>
            </a:r>
          </a:p>
          <a:p>
            <a:pPr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>
              <a:buFontTx/>
              <a:buChar char="•"/>
              <a:defRPr/>
            </a:pPr>
            <a:r>
              <a:rPr lang="ru-RU" sz="1600" dirty="0">
                <a:solidFill>
                  <a:schemeClr val="tx1"/>
                </a:solidFill>
              </a:rPr>
              <a:t> четкий механизм консенсуса при принятии стратегически значимых решений на всех уровнях </a:t>
            </a:r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5" name="Прямоугольник 8"/>
          <p:cNvSpPr>
            <a:spLocks noChangeArrowheads="1"/>
          </p:cNvSpPr>
          <p:nvPr/>
        </p:nvSpPr>
        <p:spPr bwMode="auto">
          <a:xfrm>
            <a:off x="5791200" y="4940300"/>
            <a:ext cx="2819400" cy="5857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Равная представленность в органах Союза</a:t>
            </a:r>
          </a:p>
        </p:txBody>
      </p:sp>
      <p:pic>
        <p:nvPicPr>
          <p:cNvPr id="21514" name="Рисунок 58" descr="6d8f6ee2fe6c0b51baf4afc6bc35063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381000" y="990600"/>
            <a:ext cx="69342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300">
              <a:latin typeface="+mn-lt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 smtClean="0">
                <a:latin typeface="+mn-lt"/>
              </a:rPr>
              <a:t>4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91350" y="6534150"/>
            <a:ext cx="2133600" cy="476250"/>
          </a:xfrm>
          <a:noFill/>
        </p:spPr>
        <p:txBody>
          <a:bodyPr/>
          <a:lstStyle/>
          <a:p>
            <a:r>
              <a:rPr lang="ru-RU" smtClean="0"/>
              <a:t>5</a:t>
            </a:r>
            <a:endParaRPr lang="en-GB" smtClean="0"/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692400" y="1371600"/>
            <a:ext cx="3362325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Органы Евразийского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экономического союза 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162800" cy="808038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057400" y="2209800"/>
            <a:ext cx="46482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Высший Евразийский Экономический Союз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781800" y="1524000"/>
            <a:ext cx="20574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b="1" dirty="0">
                <a:ln/>
                <a:solidFill>
                  <a:schemeClr val="tx1"/>
                </a:solidFill>
              </a:rPr>
              <a:t>Суд </a:t>
            </a:r>
          </a:p>
          <a:p>
            <a:pPr algn="ctr">
              <a:defRPr/>
            </a:pPr>
            <a:r>
              <a:rPr lang="en-US" sz="1400" i="1" dirty="0">
                <a:ln/>
                <a:solidFill>
                  <a:schemeClr val="tx1"/>
                </a:solidFill>
              </a:rPr>
              <a:t>(</a:t>
            </a:r>
            <a:r>
              <a:rPr lang="ru-RU" sz="1400" i="1" dirty="0">
                <a:ln/>
                <a:solidFill>
                  <a:schemeClr val="tx1"/>
                </a:solidFill>
              </a:rPr>
              <a:t>по два судьи от </a:t>
            </a:r>
          </a:p>
          <a:p>
            <a:pPr algn="ctr">
              <a:defRPr/>
            </a:pPr>
            <a:r>
              <a:rPr lang="ru-RU" sz="1400" i="1" dirty="0">
                <a:ln/>
                <a:solidFill>
                  <a:schemeClr val="tx1"/>
                </a:solidFill>
              </a:rPr>
              <a:t>каждого государства</a:t>
            </a:r>
            <a:r>
              <a:rPr lang="en-US" sz="1400" i="1" dirty="0">
                <a:ln/>
                <a:solidFill>
                  <a:schemeClr val="tx1"/>
                </a:solidFill>
              </a:rPr>
              <a:t>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2701925" y="2989263"/>
            <a:ext cx="33528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Межправительственный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совет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692400" y="3784600"/>
            <a:ext cx="3362325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Евразийская 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экономическая комиссия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953000" y="4724400"/>
            <a:ext cx="41148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b="1" dirty="0">
                <a:ln/>
                <a:solidFill>
                  <a:schemeClr val="tx1"/>
                </a:solidFill>
              </a:rPr>
              <a:t>Совет </a:t>
            </a:r>
          </a:p>
          <a:p>
            <a:pPr algn="ctr">
              <a:defRPr/>
            </a:pPr>
            <a:r>
              <a:rPr lang="ru-RU" sz="1400" i="1" dirty="0">
                <a:ln/>
                <a:solidFill>
                  <a:schemeClr val="tx1"/>
                </a:solidFill>
              </a:rPr>
              <a:t>(по одному</a:t>
            </a:r>
            <a:r>
              <a:rPr lang="en-US" sz="1400" i="1" dirty="0">
                <a:ln/>
                <a:solidFill>
                  <a:schemeClr val="tx1"/>
                </a:solidFill>
              </a:rPr>
              <a:t> </a:t>
            </a:r>
            <a:r>
              <a:rPr lang="ru-RU" sz="1400" i="1" dirty="0">
                <a:ln/>
                <a:solidFill>
                  <a:schemeClr val="tx1"/>
                </a:solidFill>
              </a:rPr>
              <a:t>заместителю</a:t>
            </a:r>
          </a:p>
          <a:p>
            <a:pPr algn="ctr">
              <a:defRPr/>
            </a:pPr>
            <a:r>
              <a:rPr lang="ru-RU" sz="1400" i="1" dirty="0">
                <a:ln/>
                <a:solidFill>
                  <a:schemeClr val="tx1"/>
                </a:solidFill>
              </a:rPr>
              <a:t> Премьер – Министра от каждого государства</a:t>
            </a:r>
            <a:r>
              <a:rPr lang="en-US" sz="1400" i="1" dirty="0">
                <a:ln/>
                <a:solidFill>
                  <a:schemeClr val="tx1"/>
                </a:solidFill>
              </a:rPr>
              <a:t>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76200" y="4724400"/>
            <a:ext cx="3886200" cy="762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Коллегия </a:t>
            </a:r>
          </a:p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</a:rPr>
              <a:t>(по три представителя от каждого </a:t>
            </a:r>
          </a:p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</a:rPr>
              <a:t>государства)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6172200" y="5970588"/>
            <a:ext cx="2057400" cy="658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600" dirty="0">
                <a:ln/>
                <a:solidFill>
                  <a:schemeClr val="tx1"/>
                </a:solidFill>
              </a:rPr>
              <a:t>Консенсусом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2743200" y="5970588"/>
            <a:ext cx="2743200" cy="658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dirty="0">
                <a:ln/>
                <a:solidFill>
                  <a:schemeClr val="tx1"/>
                </a:solidFill>
              </a:rPr>
              <a:t>Квалифицированным </a:t>
            </a:r>
          </a:p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</a:rPr>
              <a:t>б</a:t>
            </a:r>
            <a:r>
              <a:rPr lang="ru-RU" sz="1500" dirty="0">
                <a:ln/>
                <a:solidFill>
                  <a:schemeClr val="tx1"/>
                </a:solidFill>
              </a:rPr>
              <a:t>ольшинством </a:t>
            </a:r>
            <a:r>
              <a:rPr lang="ru-RU" sz="1500" dirty="0">
                <a:solidFill>
                  <a:schemeClr val="tx1"/>
                </a:solidFill>
              </a:rPr>
              <a:t>(2/3 голосов)</a:t>
            </a:r>
            <a:r>
              <a:rPr lang="ru-RU" sz="1500" dirty="0">
                <a:ln/>
                <a:solidFill>
                  <a:schemeClr val="tx1"/>
                </a:solidFill>
              </a:rPr>
              <a:t> 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76200" y="5970588"/>
            <a:ext cx="2514600" cy="658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</a:rPr>
              <a:t>Перечень данных вопросов</a:t>
            </a:r>
          </a:p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</a:rPr>
              <a:t> определяется ВЕЭС   </a:t>
            </a:r>
          </a:p>
        </p:txBody>
      </p:sp>
      <p:pic>
        <p:nvPicPr>
          <p:cNvPr id="22542" name="Рисунок 58" descr="6d8f6ee2fe6c0b51baf4afc6bc35063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727325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4175" y="1998663"/>
            <a:ext cx="377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4175" y="3560763"/>
            <a:ext cx="37782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низ 3"/>
          <p:cNvSpPr/>
          <p:nvPr/>
        </p:nvSpPr>
        <p:spPr bwMode="auto">
          <a:xfrm>
            <a:off x="2819400" y="4402138"/>
            <a:ext cx="914400" cy="3048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вниз 31"/>
          <p:cNvSpPr/>
          <p:nvPr/>
        </p:nvSpPr>
        <p:spPr bwMode="auto">
          <a:xfrm>
            <a:off x="5080000" y="4394200"/>
            <a:ext cx="914400" cy="3048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2548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5568950"/>
            <a:ext cx="2286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5546725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Line 4"/>
          <p:cNvSpPr>
            <a:spLocks noChangeShapeType="1"/>
          </p:cNvSpPr>
          <p:nvPr/>
        </p:nvSpPr>
        <p:spPr bwMode="auto">
          <a:xfrm>
            <a:off x="381000" y="990600"/>
            <a:ext cx="69342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300">
              <a:latin typeface="+mn-lt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-152400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sp>
        <p:nvSpPr>
          <p:cNvPr id="23555" name="Rectangle 17"/>
          <p:cNvSpPr>
            <a:spLocks noChangeArrowheads="1"/>
          </p:cNvSpPr>
          <p:nvPr/>
        </p:nvSpPr>
        <p:spPr bwMode="auto">
          <a:xfrm>
            <a:off x="1828800" y="2209800"/>
            <a:ext cx="746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2000">
                <a:solidFill>
                  <a:schemeClr val="accent2"/>
                </a:solidFill>
              </a:rPr>
              <a:t>- предоставление доступа к 2025 году</a:t>
            </a:r>
          </a:p>
          <a:p>
            <a:pPr algn="ctr"/>
            <a:r>
              <a:rPr lang="ru-RU" sz="2000">
                <a:solidFill>
                  <a:schemeClr val="accent2"/>
                </a:solidFill>
              </a:rPr>
              <a:t>к системам транспортировки газа </a:t>
            </a:r>
          </a:p>
        </p:txBody>
      </p:sp>
      <p:sp>
        <p:nvSpPr>
          <p:cNvPr id="22538" name="Rectangle 18"/>
          <p:cNvSpPr>
            <a:spLocks noChangeArrowheads="1"/>
          </p:cNvSpPr>
          <p:nvPr/>
        </p:nvSpPr>
        <p:spPr bwMode="auto">
          <a:xfrm>
            <a:off x="381000" y="1524000"/>
            <a:ext cx="8610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Доступ к </a:t>
            </a:r>
            <a:r>
              <a:rPr lang="ru-RU" sz="2400" b="1" dirty="0">
                <a:solidFill>
                  <a:schemeClr val="tx1"/>
                </a:solidFill>
              </a:rPr>
              <a:t>газотранспортной инфраструктуре</a:t>
            </a:r>
          </a:p>
        </p:txBody>
      </p:sp>
      <p:grpSp>
        <p:nvGrpSpPr>
          <p:cNvPr id="23557" name="Group 19"/>
          <p:cNvGrpSpPr>
            <a:grpSpLocks/>
          </p:cNvGrpSpPr>
          <p:nvPr/>
        </p:nvGrpSpPr>
        <p:grpSpPr bwMode="auto">
          <a:xfrm>
            <a:off x="228600" y="2136775"/>
            <a:ext cx="1371600" cy="1295400"/>
            <a:chOff x="0" y="1488"/>
            <a:chExt cx="1440" cy="2395"/>
          </a:xfrm>
        </p:grpSpPr>
        <p:pic>
          <p:nvPicPr>
            <p:cNvPr id="23565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488"/>
              <a:ext cx="960" cy="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6" name="Picture 21" descr="газ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360"/>
              <a:ext cx="86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7" name="Picture 22" descr="газ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2" y="2352"/>
              <a:ext cx="100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58" name="Рисунок 58" descr="6d8f6ee2fe6c0b51baf4afc6bc35063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828800" y="5102225"/>
            <a:ext cx="7543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marL="285750" indent="-285750" algn="ctr">
              <a:buFontTx/>
              <a:buChar char="-"/>
              <a:defRPr/>
            </a:pPr>
            <a:r>
              <a:rPr lang="ru-RU" sz="2000" dirty="0">
                <a:solidFill>
                  <a:schemeClr val="accent2"/>
                </a:solidFill>
              </a:rPr>
              <a:t>неприменение во взаимной торговле экспортных </a:t>
            </a:r>
          </a:p>
          <a:p>
            <a:pPr algn="ctr">
              <a:defRPr/>
            </a:pPr>
            <a:r>
              <a:rPr lang="ru-RU" sz="2000" dirty="0">
                <a:solidFill>
                  <a:schemeClr val="accent2"/>
                </a:solidFill>
              </a:rPr>
              <a:t>таможенных пошлин и ограничений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572000"/>
            <a:ext cx="13589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5486400"/>
            <a:ext cx="79851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81000" y="4114800"/>
            <a:ext cx="8610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Формирование общего рынка </a:t>
            </a:r>
            <a:r>
              <a:rPr lang="ru-RU" sz="2400" b="1" dirty="0">
                <a:solidFill>
                  <a:schemeClr val="tx1"/>
                </a:solidFill>
              </a:rPr>
              <a:t>нефти и нефтепродуктов</a:t>
            </a:r>
            <a:r>
              <a:rPr lang="ru-RU" sz="24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381000" y="990600"/>
            <a:ext cx="69342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300">
              <a:latin typeface="+mn-lt"/>
            </a:endParaRPr>
          </a:p>
        </p:txBody>
      </p:sp>
      <p:sp>
        <p:nvSpPr>
          <p:cNvPr id="2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 smtClean="0">
                <a:latin typeface="+mn-lt"/>
              </a:rPr>
              <a:t>6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27000"/>
            <a:ext cx="8229600" cy="939800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228600" y="1066800"/>
            <a:ext cx="71628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4580" name="Picture 10" descr="___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098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304800" y="1752600"/>
            <a:ext cx="8610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Формирование общего </a:t>
            </a:r>
            <a:r>
              <a:rPr lang="ru-RU" sz="2400" b="1" dirty="0">
                <a:solidFill>
                  <a:schemeClr val="tx1"/>
                </a:solidFill>
              </a:rPr>
              <a:t>электроэнергетического рынка:</a:t>
            </a:r>
          </a:p>
        </p:txBody>
      </p:sp>
      <p:sp>
        <p:nvSpPr>
          <p:cNvPr id="24582" name="Rectangle 14"/>
          <p:cNvSpPr>
            <a:spLocks noChangeArrowheads="1"/>
          </p:cNvSpPr>
          <p:nvPr/>
        </p:nvSpPr>
        <p:spPr bwMode="auto">
          <a:xfrm>
            <a:off x="1676400" y="2438400"/>
            <a:ext cx="6477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>
                <a:solidFill>
                  <a:schemeClr val="accent2"/>
                </a:solidFill>
              </a:rPr>
              <a:t>- интеграция национальных электроэнергетических систем Белоруссии, Казахстана и России к 2019 году</a:t>
            </a:r>
          </a:p>
        </p:txBody>
      </p:sp>
      <p:sp>
        <p:nvSpPr>
          <p:cNvPr id="24583" name="Rectangle 21"/>
          <p:cNvSpPr>
            <a:spLocks noChangeArrowheads="1"/>
          </p:cNvSpPr>
          <p:nvPr/>
        </p:nvSpPr>
        <p:spPr bwMode="auto">
          <a:xfrm>
            <a:off x="1524000" y="4876800"/>
            <a:ext cx="7315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С 1 января 2016 года</a:t>
            </a:r>
            <a:r>
              <a:rPr lang="ru-RU" sz="2000">
                <a:solidFill>
                  <a:schemeClr val="accent2"/>
                </a:solidFill>
              </a:rPr>
              <a:t> - функционирование общего рынка лекарственных средств и медицинских изделий (изделия </a:t>
            </a:r>
            <a:r>
              <a:rPr lang="ru-RU" sz="2000" b="1">
                <a:solidFill>
                  <a:schemeClr val="accent2"/>
                </a:solidFill>
              </a:rPr>
              <a:t>медицинского назначения</a:t>
            </a:r>
            <a:r>
              <a:rPr lang="ru-RU" sz="2000">
                <a:solidFill>
                  <a:schemeClr val="accent2"/>
                </a:solidFill>
              </a:rPr>
              <a:t> и медицинская техника), на основе стандартам надлежащих </a:t>
            </a:r>
            <a:r>
              <a:rPr lang="ru-RU" sz="2000" b="1">
                <a:solidFill>
                  <a:schemeClr val="accent2"/>
                </a:solidFill>
              </a:rPr>
              <a:t>фармацевтических практик</a:t>
            </a:r>
          </a:p>
        </p:txBody>
      </p:sp>
      <p:sp>
        <p:nvSpPr>
          <p:cNvPr id="23561" name="Rectangle 22"/>
          <p:cNvSpPr>
            <a:spLocks noChangeArrowheads="1"/>
          </p:cNvSpPr>
          <p:nvPr/>
        </p:nvSpPr>
        <p:spPr bwMode="auto">
          <a:xfrm>
            <a:off x="304800" y="3733800"/>
            <a:ext cx="8610600" cy="738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2400" dirty="0"/>
              <a:t>Функционирование общего рынка</a:t>
            </a:r>
          </a:p>
          <a:p>
            <a:pPr algn="ctr">
              <a:defRPr/>
            </a:pPr>
            <a:r>
              <a:rPr lang="ru-RU" sz="2400" b="1" dirty="0"/>
              <a:t> лекарственных средств и медицинских изделий:</a:t>
            </a:r>
          </a:p>
        </p:txBody>
      </p:sp>
      <p:pic>
        <p:nvPicPr>
          <p:cNvPr id="24585" name="Picture 23" descr="____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029200"/>
            <a:ext cx="723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Рисунок 58" descr="6d8f6ee2fe6c0b51baf4afc6bc35063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 smtClean="0">
                <a:latin typeface="+mn-lt"/>
              </a:rPr>
              <a:t>7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1430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162800" cy="1036638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ru-RU" sz="3000" smtClean="0"/>
              <a:t>Евразийский экономический союз</a:t>
            </a:r>
            <a:endParaRPr lang="en-GB" sz="3000" smtClean="0"/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228600" y="990600"/>
            <a:ext cx="716280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381000" y="1295400"/>
            <a:ext cx="8610600" cy="7381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Поэтапное</a:t>
            </a:r>
            <a:r>
              <a:rPr lang="ru-RU" sz="2400" b="1" dirty="0">
                <a:solidFill>
                  <a:schemeClr val="tx1"/>
                </a:solidFill>
              </a:rPr>
              <a:t> формирование единого рынка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в отдельных секторах услуг </a:t>
            </a:r>
          </a:p>
        </p:txBody>
      </p:sp>
      <p:sp>
        <p:nvSpPr>
          <p:cNvPr id="25605" name="Rectangle 22"/>
          <p:cNvSpPr>
            <a:spLocks noChangeArrowheads="1"/>
          </p:cNvSpPr>
          <p:nvPr/>
        </p:nvSpPr>
        <p:spPr bwMode="auto">
          <a:xfrm>
            <a:off x="76200" y="2286000"/>
            <a:ext cx="8801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>
                <a:solidFill>
                  <a:srgbClr val="002060"/>
                </a:solidFill>
              </a:rPr>
              <a:t>	</a:t>
            </a:r>
            <a:r>
              <a:rPr lang="ru-RU" sz="2000" b="1">
                <a:solidFill>
                  <a:srgbClr val="002060"/>
                </a:solidFill>
              </a:rPr>
              <a:t>Либерализацию</a:t>
            </a:r>
            <a:r>
              <a:rPr lang="ru-RU" sz="2000">
                <a:solidFill>
                  <a:srgbClr val="002060"/>
                </a:solidFill>
              </a:rPr>
              <a:t> предполагается осуществлять поэтапно на основе составления перечня секторов услуг, которые будут утверждаться главами государств.</a:t>
            </a:r>
          </a:p>
          <a:p>
            <a:pPr marL="342900" indent="-342900">
              <a:spcBef>
                <a:spcPct val="20000"/>
              </a:spcBef>
            </a:pPr>
            <a:endParaRPr lang="en-GB">
              <a:solidFill>
                <a:srgbClr val="002060"/>
              </a:solidFill>
            </a:endParaRPr>
          </a:p>
        </p:txBody>
      </p:sp>
      <p:pic>
        <p:nvPicPr>
          <p:cNvPr id="25606" name="Рисунок 58" descr="6d8f6ee2fe6c0b51baf4afc6bc35063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1000" y="4191000"/>
            <a:ext cx="8610600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Общий рынок </a:t>
            </a:r>
            <a:r>
              <a:rPr lang="ru-RU" sz="2400" b="1" dirty="0">
                <a:solidFill>
                  <a:schemeClr val="tx1"/>
                </a:solidFill>
              </a:rPr>
              <a:t>государственных закупок</a:t>
            </a:r>
          </a:p>
        </p:txBody>
      </p:sp>
      <p:sp>
        <p:nvSpPr>
          <p:cNvPr id="25608" name="Rectangle 14"/>
          <p:cNvSpPr>
            <a:spLocks noChangeArrowheads="1"/>
          </p:cNvSpPr>
          <p:nvPr/>
        </p:nvSpPr>
        <p:spPr bwMode="auto">
          <a:xfrm>
            <a:off x="533400" y="4876800"/>
            <a:ext cx="7696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2000">
                <a:solidFill>
                  <a:srgbClr val="002060"/>
                </a:solidFill>
              </a:rPr>
              <a:t> Стоимость рынка </a:t>
            </a:r>
            <a:r>
              <a:rPr lang="ru-RU" sz="2000" b="1">
                <a:solidFill>
                  <a:srgbClr val="002060"/>
                </a:solidFill>
              </a:rPr>
              <a:t>198 млрд. долл. США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5163" y="65341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z="1300" dirty="0" smtClean="0">
                <a:latin typeface="+mn-lt"/>
              </a:rPr>
              <a:t>8</a:t>
            </a:r>
            <a:endParaRPr lang="en-GB" sz="1300" dirty="0">
              <a:latin typeface="+mn-lt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2856</TotalTime>
  <Words>441</Words>
  <Application>Microsoft Office PowerPoint</Application>
  <PresentationFormat>Экран (4:3)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Default Design</vt:lpstr>
      <vt:lpstr>Лист Microsoft Office Excel 97-2003</vt:lpstr>
      <vt:lpstr>Слайд 1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Евразийский экономический союз</vt:lpstr>
      <vt:lpstr>Слайд 13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ЗАКОНА РЕСПУБЛИКИ КАЗАХСТАН  «О РАТИФИКАЦИИ ДОГОВОРА О ЕВРАЗИЙСКОМ ЭКОНОМИЧЕСКОМ СОЮЗЕ»</dc:title>
  <dc:creator>Administrator</dc:creator>
  <cp:lastModifiedBy>xbx</cp:lastModifiedBy>
  <cp:revision>89</cp:revision>
  <cp:lastPrinted>2014-09-24T03:08:34Z</cp:lastPrinted>
  <dcterms:created xsi:type="dcterms:W3CDTF">2014-09-01T15:44:45Z</dcterms:created>
  <dcterms:modified xsi:type="dcterms:W3CDTF">2019-04-30T08:11:59Z</dcterms:modified>
</cp:coreProperties>
</file>